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7"/>
    <p:restoredTop sz="94621"/>
  </p:normalViewPr>
  <p:slideViewPr>
    <p:cSldViewPr snapToGrid="0" snapToObjects="1">
      <p:cViewPr varScale="1">
        <p:scale>
          <a:sx n="70" d="100"/>
          <a:sy n="70" d="100"/>
        </p:scale>
        <p:origin x="1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435BF-9D88-894F-A727-73F3E59B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625" y="1298448"/>
            <a:ext cx="7540283" cy="2767115"/>
          </a:xfrm>
        </p:spPr>
        <p:txBody>
          <a:bodyPr>
            <a:normAutofit fontScale="90000"/>
          </a:bodyPr>
          <a:lstStyle/>
          <a:p>
            <a:r>
              <a:rPr lang="az-Latn-AZ" dirty="0"/>
              <a:t>Revmatolojik Xəstəliklərdə Kardiovaskulyar risk faktoru.</a:t>
            </a:r>
            <a:endParaRPr lang="ru-TR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1D3667-0A68-BA45-B528-ECE0C7B36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az-Latn-AZ" dirty="0"/>
              <a:t>                                                                                 </a:t>
            </a:r>
            <a:r>
              <a:rPr lang="az-Latn-AZ" sz="2800" dirty="0"/>
              <a:t>Dr. Revmatoloq Nərgiz Hüseynova</a:t>
            </a:r>
          </a:p>
          <a:p>
            <a:r>
              <a:rPr lang="az-Latn-AZ" sz="2800" dirty="0"/>
              <a:t>                                                                    Bakı Sağlamlıq Mərkəzi</a:t>
            </a:r>
            <a:endParaRPr lang="ru-TR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1B4F8-3344-2F4D-9709-42418922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408" y="1004908"/>
            <a:ext cx="3387592" cy="24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7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D5636-792E-7145-8CDA-803A9D17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EKQ 1-ci ay </a:t>
            </a:r>
            <a:endParaRPr lang="ru-TR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DBEC9B-FC11-D54D-B1F5-A0790508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696727"/>
            <a:ext cx="8989555" cy="26486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1EBC6B-95E4-E94D-87DC-84D51A18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99" y="3354479"/>
            <a:ext cx="8989555" cy="237968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1032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A87BB-B701-2A41-BEBC-E41FC6AC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EXO və Stress test nəticəsi</a:t>
            </a:r>
            <a:endParaRPr lang="ru-TR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BC7AC5-2A46-9646-9262-F5B0B1C8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36666"/>
            <a:ext cx="8991599" cy="53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8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BF5DD-451E-254E-AFE2-0D81476A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2-ci ay 2022 ci il Angiografiya müayinəsi və stent qərarı verilir. Və icra olunur</a:t>
            </a:r>
            <a:endParaRPr lang="ru-TR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06B95F-82AC-904A-AE11-1D1A00BA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554" y="423333"/>
            <a:ext cx="7655291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1F010-5822-DB44-A6BE-D617C12B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5800"/>
            <a:ext cx="3268133" cy="5486399"/>
          </a:xfrm>
        </p:spPr>
        <p:txBody>
          <a:bodyPr>
            <a:normAutofit fontScale="90000"/>
          </a:bodyPr>
          <a:lstStyle/>
          <a:p>
            <a:r>
              <a:rPr lang="az-Latn-AZ" dirty="0"/>
              <a:t>3-cü ay 2022 ci il. Xəstənin döş qəfəsindəki ağrıları davam edir yanaşı olaraq fiziki hərəkətlə artan təngnəfəslik və  xüsusən səhərlər olan bəlğəm ifrazı. Kontrol EKQ müayinəsi </a:t>
            </a:r>
            <a:endParaRPr lang="ru-TR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432241-0A21-F742-9E86-3FCA00A3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34" y="344744"/>
            <a:ext cx="8094133" cy="61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8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9868-9963-924A-81CF-35FA7EF0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Müayinələri </a:t>
            </a:r>
            <a:br>
              <a:rPr lang="az-Latn-AZ" dirty="0"/>
            </a:br>
            <a:r>
              <a:rPr lang="az-Latn-AZ" dirty="0"/>
              <a:t>A/T 155/90</a:t>
            </a:r>
            <a:br>
              <a:rPr lang="az-Latn-AZ" dirty="0"/>
            </a:br>
            <a:r>
              <a:rPr lang="az-Latn-AZ" dirty="0"/>
              <a:t>Ritmi 160</a:t>
            </a:r>
            <a:br>
              <a:rPr lang="az-Latn-AZ" dirty="0"/>
            </a:br>
            <a:r>
              <a:rPr lang="az-Latn-AZ" dirty="0"/>
              <a:t>1+ pretibial ödem </a:t>
            </a:r>
            <a:br>
              <a:rPr lang="az-Latn-AZ" dirty="0"/>
            </a:br>
            <a:r>
              <a:rPr lang="az-Latn-AZ" dirty="0"/>
              <a:t>EXO normal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3F0FB-34BA-2040-8578-CB45202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868" y="643467"/>
            <a:ext cx="7594600" cy="5825066"/>
          </a:xfrm>
        </p:spPr>
        <p:txBody>
          <a:bodyPr>
            <a:normAutofit fontScale="92500" lnSpcReduction="10000"/>
          </a:bodyPr>
          <a:lstStyle/>
          <a:p>
            <a:r>
              <a:rPr lang="az-Latn-AZ" dirty="0"/>
              <a:t>Hemogram                                                     </a:t>
            </a:r>
          </a:p>
          <a:p>
            <a:r>
              <a:rPr lang="az-Latn-AZ" dirty="0"/>
              <a:t>Leykosit 10.4</a:t>
            </a:r>
          </a:p>
          <a:p>
            <a:r>
              <a:rPr lang="az-Latn-AZ" dirty="0"/>
              <a:t>Hgb 10.8</a:t>
            </a:r>
          </a:p>
          <a:p>
            <a:r>
              <a:rPr lang="az-Latn-AZ" dirty="0"/>
              <a:t>Eçs 43</a:t>
            </a:r>
          </a:p>
          <a:p>
            <a:r>
              <a:rPr lang="az-Latn-AZ" dirty="0"/>
              <a:t>Crp 21</a:t>
            </a:r>
          </a:p>
          <a:p>
            <a:r>
              <a:rPr lang="az-Latn-AZ" dirty="0"/>
              <a:t>Trigliserid 1965</a:t>
            </a:r>
          </a:p>
          <a:p>
            <a:r>
              <a:rPr lang="az-Latn-AZ" dirty="0"/>
              <a:t>ldl,ast,alt- N</a:t>
            </a:r>
          </a:p>
          <a:p>
            <a:r>
              <a:rPr lang="az-Latn-AZ" dirty="0"/>
              <a:t>Aclıq şəkəri 303</a:t>
            </a:r>
          </a:p>
          <a:p>
            <a:r>
              <a:rPr lang="az-Latn-AZ" dirty="0"/>
              <a:t>Döş qəfəsi rentgen -Bronx şəkli güclənib</a:t>
            </a:r>
          </a:p>
          <a:p>
            <a:r>
              <a:rPr lang="az-Latn-AZ" dirty="0"/>
              <a:t>Sidik turşusu -10,2</a:t>
            </a:r>
          </a:p>
          <a:p>
            <a:r>
              <a:rPr lang="az-Latn-AZ" dirty="0"/>
              <a:t>Kreatinin 1,4</a:t>
            </a:r>
          </a:p>
          <a:p>
            <a:r>
              <a:rPr lang="az-Latn-AZ" dirty="0"/>
              <a:t>Ferritin D-dimer-N</a:t>
            </a:r>
          </a:p>
          <a:p>
            <a:r>
              <a:rPr lang="az-Latn-AZ" dirty="0"/>
              <a:t>İnfeksiyalar -N </a:t>
            </a:r>
          </a:p>
          <a:p>
            <a:r>
              <a:rPr lang="az-Latn-AZ" dirty="0"/>
              <a:t>Sidik ümumi – zülal izi</a:t>
            </a:r>
          </a:p>
          <a:p>
            <a:r>
              <a:rPr lang="az-Latn-AZ" dirty="0"/>
              <a:t>HBA1C-10</a:t>
            </a:r>
            <a:endParaRPr lang="ru-TR" dirty="0"/>
          </a:p>
        </p:txBody>
      </p:sp>
    </p:spTree>
    <p:extLst>
      <p:ext uri="{BB962C8B-B14F-4D97-AF65-F5344CB8AC3E}">
        <p14:creationId xmlns:p14="http://schemas.microsoft.com/office/powerpoint/2010/main" val="236882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00F2-29D6-9C46-A016-686B974D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Müalicə 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70C1B-5AB7-684D-95BA-91234547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dirty="0"/>
              <a:t>Asprin 100mg</a:t>
            </a:r>
          </a:p>
          <a:p>
            <a:r>
              <a:rPr lang="az-Latn-AZ" dirty="0"/>
              <a:t>Plavix 75mg</a:t>
            </a:r>
          </a:p>
          <a:p>
            <a:r>
              <a:rPr lang="az-Latn-AZ" dirty="0"/>
              <a:t>Rosvaks</a:t>
            </a:r>
          </a:p>
          <a:p>
            <a:r>
              <a:rPr lang="az-Latn-AZ" dirty="0"/>
              <a:t>Qlükovans 500mgx2</a:t>
            </a:r>
          </a:p>
          <a:p>
            <a:r>
              <a:rPr lang="az-Latn-AZ" dirty="0"/>
              <a:t>Amlokard 5mg</a:t>
            </a:r>
          </a:p>
          <a:p>
            <a:r>
              <a:rPr lang="az-Latn-AZ" dirty="0"/>
              <a:t>Alloprinol 300mg </a:t>
            </a:r>
            <a:endParaRPr lang="ru-TR" dirty="0"/>
          </a:p>
        </p:txBody>
      </p:sp>
    </p:spTree>
    <p:extLst>
      <p:ext uri="{BB962C8B-B14F-4D97-AF65-F5344CB8AC3E}">
        <p14:creationId xmlns:p14="http://schemas.microsoft.com/office/powerpoint/2010/main" val="379007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A21F7-AD66-ED4B-9367-4B4D5FAE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/>
              <a:t>6 cı ay 2022 ci il</a:t>
            </a:r>
            <a:br>
              <a:rPr lang="az-Latn-AZ" dirty="0"/>
            </a:br>
            <a:r>
              <a:rPr lang="az-Latn-AZ" dirty="0"/>
              <a:t>Döş qəfəsində ağrı davam edir. Ayaqlarda ağrı, ara-sıra olan kəsgin baş və boyun ağrıları. Burun axıntısı şikayəti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034ED-E580-714E-9471-07E43732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dirty="0"/>
              <a:t>Edoskopiya – qida borusunda kiçcik erroziv yaralar</a:t>
            </a:r>
          </a:p>
          <a:p>
            <a:r>
              <a:rPr lang="az-Latn-AZ" dirty="0"/>
              <a:t>Süd vəzi USG- bir neçə ədəd fibroz sklerotik kista .</a:t>
            </a:r>
          </a:p>
          <a:p>
            <a:r>
              <a:rPr lang="az-Latn-AZ" dirty="0"/>
              <a:t>CA-19.9, CA 15-3, 27-29  və  ümumi CEA –neqativ</a:t>
            </a:r>
          </a:p>
          <a:p>
            <a:r>
              <a:rPr lang="az-Latn-AZ" dirty="0"/>
              <a:t>Eçs 51</a:t>
            </a:r>
          </a:p>
          <a:p>
            <a:r>
              <a:rPr lang="az-Latn-AZ" dirty="0"/>
              <a:t>Crp 42</a:t>
            </a:r>
          </a:p>
          <a:p>
            <a:r>
              <a:rPr lang="az-Latn-AZ" dirty="0"/>
              <a:t>Rf -neqativ</a:t>
            </a:r>
          </a:p>
          <a:p>
            <a:r>
              <a:rPr lang="az-Latn-AZ" dirty="0"/>
              <a:t>Prokalsitonin- neqativ</a:t>
            </a:r>
          </a:p>
          <a:p>
            <a:r>
              <a:rPr lang="az-Latn-AZ" dirty="0"/>
              <a:t>Hp –neqativ</a:t>
            </a:r>
          </a:p>
          <a:p>
            <a:r>
              <a:rPr lang="az-Latn-AZ" dirty="0"/>
              <a:t>Ayaqların venoz doppleri- xronik DVT əlamətləri</a:t>
            </a:r>
          </a:p>
          <a:p>
            <a:r>
              <a:rPr lang="az-Latn-AZ" dirty="0"/>
              <a:t>Pasiyentin şikayətlərinin nevrolojik olduğu düşünülərək digər dərmanlara davam edib + antidepresant başlanaraq evə göndərilir.</a:t>
            </a:r>
          </a:p>
          <a:p>
            <a:endParaRPr lang="ru-TR" dirty="0"/>
          </a:p>
        </p:txBody>
      </p:sp>
    </p:spTree>
    <p:extLst>
      <p:ext uri="{BB962C8B-B14F-4D97-AF65-F5344CB8AC3E}">
        <p14:creationId xmlns:p14="http://schemas.microsoft.com/office/powerpoint/2010/main" val="248192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495CD-99C7-FC48-8450-81410F9A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03599" cy="4601183"/>
          </a:xfrm>
        </p:spPr>
        <p:txBody>
          <a:bodyPr/>
          <a:lstStyle/>
          <a:p>
            <a:r>
              <a:rPr lang="az-Latn-AZ" dirty="0"/>
              <a:t>11 ci ay 2022 ci il ani huş itirmə ilə və ağır vəziyyətdə Nevrologiya Reanimasiyasına yatırılır.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B0A08-9FAB-A44A-8F1E-F195D251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868" y="812799"/>
            <a:ext cx="7315200" cy="6045201"/>
          </a:xfrm>
        </p:spPr>
        <p:txBody>
          <a:bodyPr>
            <a:normAutofit/>
          </a:bodyPr>
          <a:lstStyle/>
          <a:p>
            <a:r>
              <a:rPr lang="az-Latn-AZ" dirty="0"/>
              <a:t>Kontrastlı beyin KT - Sol temporoparietal nahiyədə kortikosubkortikal işemik İnsult. </a:t>
            </a:r>
          </a:p>
          <a:p>
            <a:r>
              <a:rPr lang="az-Latn-AZ" dirty="0"/>
              <a:t>Exo- orta dərəcəli perikardial maye </a:t>
            </a:r>
          </a:p>
          <a:p>
            <a:r>
              <a:rPr lang="az-Latn-AZ" dirty="0"/>
              <a:t>Kreatinin – 2.3</a:t>
            </a:r>
          </a:p>
          <a:p>
            <a:r>
              <a:rPr lang="az-Latn-AZ" dirty="0"/>
              <a:t>Eçs -87</a:t>
            </a:r>
          </a:p>
          <a:p>
            <a:r>
              <a:rPr lang="az-Latn-AZ" dirty="0"/>
              <a:t>Crp – 56</a:t>
            </a:r>
          </a:p>
          <a:p>
            <a:r>
              <a:rPr lang="az-Latn-AZ" dirty="0"/>
              <a:t>Hgb 9.6</a:t>
            </a:r>
          </a:p>
          <a:p>
            <a:r>
              <a:rPr lang="az-Latn-AZ" dirty="0"/>
              <a:t>3+ pretibial ödem</a:t>
            </a:r>
          </a:p>
          <a:p>
            <a:r>
              <a:rPr lang="az-Latn-AZ" dirty="0"/>
              <a:t>Ayaqlarda qırmızı bənövşəyi səpkilər</a:t>
            </a:r>
          </a:p>
          <a:p>
            <a:r>
              <a:rPr lang="az-Latn-AZ" dirty="0"/>
              <a:t>24 ssatlıq sidikdə protein 3.2 g/gün</a:t>
            </a:r>
          </a:p>
          <a:p>
            <a:pPr marL="0" indent="0">
              <a:buNone/>
            </a:pPr>
            <a:r>
              <a:rPr lang="az-Latn-AZ" dirty="0"/>
              <a:t>Sidik çıxışı az </a:t>
            </a:r>
          </a:p>
          <a:p>
            <a:pPr marL="0" indent="0">
              <a:buNone/>
            </a:pPr>
            <a:r>
              <a:rPr lang="az-Latn-AZ" dirty="0"/>
              <a:t>Revmatologiyaya konsultə edildi. </a:t>
            </a:r>
          </a:p>
          <a:p>
            <a:pPr marL="0" indent="0">
              <a:buNone/>
            </a:pPr>
            <a:r>
              <a:rPr lang="az-Latn-AZ" dirty="0"/>
              <a:t> </a:t>
            </a:r>
          </a:p>
          <a:p>
            <a:pPr marL="0" indent="0">
              <a:buNone/>
            </a:pPr>
            <a:endParaRPr lang="ru-TR" dirty="0"/>
          </a:p>
        </p:txBody>
      </p:sp>
    </p:spTree>
    <p:extLst>
      <p:ext uri="{BB962C8B-B14F-4D97-AF65-F5344CB8AC3E}">
        <p14:creationId xmlns:p14="http://schemas.microsoft.com/office/powerpoint/2010/main" val="69702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7BF97-3C3E-1948-A774-3D84ADFB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Oynaq USG</a:t>
            </a:r>
            <a:endParaRPr lang="ru-TR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0EA346-4E4E-9446-9989-C50E0C84C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4113" y="863790"/>
            <a:ext cx="4292114" cy="51212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3F403D-D842-DE47-9A21-2F75C845F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385" y="863790"/>
            <a:ext cx="4396727" cy="51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19E63-0D1D-7B47-85B0-DC415055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dirty="0" err="1"/>
              <a:t>Müayinələr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06F35-AC46-DF40-A083-093125ED9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Döş</a:t>
            </a:r>
            <a:r>
              <a:rPr lang="en-US" dirty="0"/>
              <a:t> </a:t>
            </a:r>
            <a:r>
              <a:rPr lang="en-US" dirty="0" err="1"/>
              <a:t>qəfəsi</a:t>
            </a:r>
            <a:r>
              <a:rPr lang="en-US" dirty="0"/>
              <a:t> KT –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ağciyərin</a:t>
            </a:r>
            <a:r>
              <a:rPr lang="en-US" dirty="0"/>
              <a:t> </a:t>
            </a:r>
            <a:r>
              <a:rPr lang="en-US" dirty="0" err="1"/>
              <a:t>yuxarı</a:t>
            </a:r>
            <a:r>
              <a:rPr lang="en-US" dirty="0"/>
              <a:t> posterior </a:t>
            </a:r>
            <a:r>
              <a:rPr lang="en-US" dirty="0" err="1"/>
              <a:t>seqmentində</a:t>
            </a:r>
            <a:r>
              <a:rPr lang="en-US" dirty="0"/>
              <a:t> 10X 11mm </a:t>
            </a:r>
            <a:r>
              <a:rPr lang="en-US" dirty="0" err="1"/>
              <a:t>ölçüdə</a:t>
            </a:r>
            <a:r>
              <a:rPr lang="en-US" dirty="0"/>
              <a:t>, sol </a:t>
            </a:r>
            <a:r>
              <a:rPr lang="en-US" dirty="0" err="1"/>
              <a:t>ağciyərin</a:t>
            </a:r>
            <a:r>
              <a:rPr lang="en-US" dirty="0"/>
              <a:t> </a:t>
            </a:r>
            <a:r>
              <a:rPr lang="en-US" dirty="0" err="1"/>
              <a:t>yuxarı</a:t>
            </a:r>
            <a:r>
              <a:rPr lang="en-US" dirty="0"/>
              <a:t> </a:t>
            </a:r>
            <a:r>
              <a:rPr lang="en-US" dirty="0" err="1"/>
              <a:t>payının</a:t>
            </a:r>
            <a:r>
              <a:rPr lang="en-US" dirty="0"/>
              <a:t> anterior </a:t>
            </a:r>
            <a:r>
              <a:rPr lang="en-US" dirty="0" err="1"/>
              <a:t>seqmentində</a:t>
            </a:r>
            <a:r>
              <a:rPr lang="en-US" dirty="0"/>
              <a:t> 8x7mm </a:t>
            </a:r>
            <a:r>
              <a:rPr lang="en-US" dirty="0" err="1"/>
              <a:t>ölçüdə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superior </a:t>
            </a:r>
            <a:r>
              <a:rPr lang="en-US" dirty="0" err="1"/>
              <a:t>linguar</a:t>
            </a:r>
            <a:r>
              <a:rPr lang="en-US" dirty="0"/>
              <a:t> </a:t>
            </a:r>
            <a:r>
              <a:rPr lang="en-US" dirty="0" err="1"/>
              <a:t>seqmentdə</a:t>
            </a:r>
            <a:r>
              <a:rPr lang="en-US" dirty="0"/>
              <a:t> 15x10mm </a:t>
            </a:r>
            <a:r>
              <a:rPr lang="en-US" dirty="0" err="1"/>
              <a:t>ölçüdə</a:t>
            </a:r>
            <a:r>
              <a:rPr lang="en-US" dirty="0"/>
              <a:t> </a:t>
            </a:r>
            <a:r>
              <a:rPr lang="en-US" dirty="0" err="1"/>
              <a:t>kavitasyalı</a:t>
            </a:r>
            <a:r>
              <a:rPr lang="en-US" dirty="0"/>
              <a:t> </a:t>
            </a:r>
            <a:r>
              <a:rPr lang="en-US" dirty="0" err="1"/>
              <a:t>düyünlər</a:t>
            </a:r>
            <a:r>
              <a:rPr lang="en-US" dirty="0"/>
              <a:t>.  </a:t>
            </a:r>
          </a:p>
          <a:p>
            <a:r>
              <a:rPr lang="en-US" dirty="0" err="1"/>
              <a:t>Qarın</a:t>
            </a:r>
            <a:r>
              <a:rPr lang="en-US" dirty="0"/>
              <a:t> </a:t>
            </a:r>
            <a:r>
              <a:rPr lang="en-US" dirty="0" err="1"/>
              <a:t>başluğu</a:t>
            </a:r>
            <a:r>
              <a:rPr lang="en-US" dirty="0"/>
              <a:t> KT- </a:t>
            </a:r>
            <a:r>
              <a:rPr lang="en-US" dirty="0" err="1"/>
              <a:t>dalağın</a:t>
            </a:r>
            <a:r>
              <a:rPr lang="en-US" dirty="0"/>
              <a:t> </a:t>
            </a:r>
            <a:r>
              <a:rPr lang="en-US" dirty="0" err="1"/>
              <a:t>yuxarı</a:t>
            </a:r>
            <a:r>
              <a:rPr lang="en-US" dirty="0"/>
              <a:t> </a:t>
            </a:r>
            <a:r>
              <a:rPr lang="en-US" dirty="0" err="1"/>
              <a:t>hissəsində</a:t>
            </a:r>
            <a:r>
              <a:rPr lang="en-US" dirty="0"/>
              <a:t> 72x48mm </a:t>
            </a:r>
            <a:r>
              <a:rPr lang="en-US" dirty="0" err="1"/>
              <a:t>ölçüdə</a:t>
            </a:r>
            <a:r>
              <a:rPr lang="en-US" dirty="0"/>
              <a:t>,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hissəsində</a:t>
            </a:r>
            <a:r>
              <a:rPr lang="en-US" dirty="0"/>
              <a:t> </a:t>
            </a:r>
            <a:r>
              <a:rPr lang="en-US" dirty="0" err="1"/>
              <a:t>anterolateralda</a:t>
            </a:r>
            <a:r>
              <a:rPr lang="en-US" dirty="0"/>
              <a:t> 32x25 mm </a:t>
            </a:r>
            <a:r>
              <a:rPr lang="en-US" dirty="0" err="1"/>
              <a:t>ölçüdə</a:t>
            </a:r>
            <a:r>
              <a:rPr lang="en-US" dirty="0"/>
              <a:t> </a:t>
            </a:r>
            <a:r>
              <a:rPr lang="en-US" dirty="0" err="1"/>
              <a:t>hipodens</a:t>
            </a:r>
            <a:r>
              <a:rPr lang="en-US" dirty="0"/>
              <a:t> </a:t>
            </a:r>
            <a:r>
              <a:rPr lang="en-US" dirty="0" err="1"/>
              <a:t>sahələr</a:t>
            </a:r>
            <a:r>
              <a:rPr lang="en-US" dirty="0"/>
              <a:t> (</a:t>
            </a:r>
            <a:r>
              <a:rPr lang="en-US" dirty="0" err="1"/>
              <a:t>Splenik</a:t>
            </a:r>
            <a:r>
              <a:rPr lang="en-US" dirty="0"/>
              <a:t> </a:t>
            </a:r>
            <a:r>
              <a:rPr lang="en-US" dirty="0" err="1"/>
              <a:t>infarkta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Diaqnoz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569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60FC0-934B-8A46-BF38-EB38968C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Ən çox Kardiak zədələnmə ilə qarşımıza çıxan Revmatizmal xəstəliklər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635C0C-B349-AB44-98CA-31525993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dirty="0"/>
              <a:t>Revmatoid Artrit</a:t>
            </a:r>
          </a:p>
          <a:p>
            <a:r>
              <a:rPr lang="az-Latn-AZ" sz="2800" dirty="0"/>
              <a:t>SLE (Qırmızı Qurd Eşənəyi)</a:t>
            </a:r>
          </a:p>
          <a:p>
            <a:r>
              <a:rPr lang="az-Latn-AZ" sz="2800" dirty="0"/>
              <a:t>Ailəvi Ağdəniz Qızdırması (FMF)</a:t>
            </a:r>
          </a:p>
          <a:p>
            <a:r>
              <a:rPr lang="az-Latn-AZ" sz="2800" dirty="0"/>
              <a:t>Sklerodermiya</a:t>
            </a:r>
          </a:p>
          <a:p>
            <a:r>
              <a:rPr lang="az-Latn-AZ" sz="2800" dirty="0"/>
              <a:t>Sarkoidoz </a:t>
            </a:r>
          </a:p>
          <a:p>
            <a:r>
              <a:rPr lang="az-Latn-AZ" sz="2800" dirty="0"/>
              <a:t>Vaskulitlər</a:t>
            </a:r>
          </a:p>
        </p:txBody>
      </p:sp>
    </p:spTree>
    <p:extLst>
      <p:ext uri="{BB962C8B-B14F-4D97-AF65-F5344CB8AC3E}">
        <p14:creationId xmlns:p14="http://schemas.microsoft.com/office/powerpoint/2010/main" val="2718699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35E40-18E2-7343-A463-A6708715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  Əsas xəstəlik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0DFBE-372C-FC4A-818B-0D2936D75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ANA - </a:t>
            </a:r>
            <a:r>
              <a:rPr lang="en-US" sz="2800" dirty="0" err="1"/>
              <a:t>granulomatoz</a:t>
            </a:r>
            <a:r>
              <a:rPr lang="en-US" sz="2800" dirty="0"/>
              <a:t> </a:t>
            </a:r>
            <a:r>
              <a:rPr lang="en-US" sz="2800" dirty="0" err="1"/>
              <a:t>patern</a:t>
            </a:r>
            <a:r>
              <a:rPr lang="en-US" sz="2800" dirty="0"/>
              <a:t> +++ 1| 360 </a:t>
            </a:r>
            <a:r>
              <a:rPr lang="en-US" sz="2800" dirty="0" err="1"/>
              <a:t>olaraq</a:t>
            </a:r>
            <a:r>
              <a:rPr lang="en-US" sz="2800" dirty="0"/>
              <a:t> </a:t>
            </a:r>
            <a:r>
              <a:rPr lang="en-US" sz="2800" dirty="0" err="1"/>
              <a:t>qeyd</a:t>
            </a:r>
            <a:r>
              <a:rPr lang="en-US" sz="2800" dirty="0"/>
              <a:t> </a:t>
            </a:r>
            <a:r>
              <a:rPr lang="en-US" sz="2800" dirty="0" err="1"/>
              <a:t>edildi</a:t>
            </a:r>
            <a:endParaRPr lang="en-US" sz="2800" dirty="0"/>
          </a:p>
          <a:p>
            <a:r>
              <a:rPr lang="en-US" sz="2800" dirty="0"/>
              <a:t>P-ANCA +++ </a:t>
            </a:r>
          </a:p>
          <a:p>
            <a:r>
              <a:rPr lang="en-US" sz="2800" dirty="0" err="1"/>
              <a:t>Dəri</a:t>
            </a:r>
            <a:r>
              <a:rPr lang="en-US" sz="2800" dirty="0"/>
              <a:t> </a:t>
            </a:r>
            <a:r>
              <a:rPr lang="en-US" sz="2800" dirty="0" err="1"/>
              <a:t>biopsiyası</a:t>
            </a:r>
            <a:r>
              <a:rPr lang="en-US" sz="2800" dirty="0"/>
              <a:t> –  </a:t>
            </a:r>
            <a:r>
              <a:rPr lang="en-US" sz="2800" dirty="0" err="1"/>
              <a:t>vaskulitə</a:t>
            </a:r>
            <a:r>
              <a:rPr lang="en-US" sz="2800" dirty="0"/>
              <a:t> </a:t>
            </a:r>
            <a:r>
              <a:rPr lang="en-US" sz="2800" dirty="0" err="1"/>
              <a:t>uyğundur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r>
              <a:rPr lang="en-US" sz="3600" dirty="0" err="1"/>
              <a:t>Diaqnoz</a:t>
            </a:r>
            <a:r>
              <a:rPr lang="en-US" sz="3600" dirty="0"/>
              <a:t> – Wegener </a:t>
            </a:r>
            <a:r>
              <a:rPr lang="en-US" sz="3600" dirty="0" err="1"/>
              <a:t>Granilomatozu</a:t>
            </a:r>
            <a:r>
              <a:rPr lang="en-US" sz="3600" dirty="0"/>
              <a:t> </a:t>
            </a:r>
            <a:r>
              <a:rPr lang="en-US" dirty="0"/>
              <a:t> (</a:t>
            </a:r>
            <a:r>
              <a:rPr lang="en-US" dirty="0" err="1"/>
              <a:t>vaskulit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ru-TR" dirty="0"/>
          </a:p>
        </p:txBody>
      </p:sp>
    </p:spTree>
    <p:extLst>
      <p:ext uri="{BB962C8B-B14F-4D97-AF65-F5344CB8AC3E}">
        <p14:creationId xmlns:p14="http://schemas.microsoft.com/office/powerpoint/2010/main" val="173258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89B50A-24C3-9C4C-9E7C-F581B819477C}"/>
              </a:ext>
            </a:extLst>
          </p:cNvPr>
          <p:cNvSpPr txBox="1"/>
          <p:nvPr/>
        </p:nvSpPr>
        <p:spPr>
          <a:xfrm>
            <a:off x="384313" y="4041913"/>
            <a:ext cx="116884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sz="28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r>
              <a:rPr lang="az-Latn-AZ" sz="28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                                        </a:t>
            </a:r>
          </a:p>
          <a:p>
            <a:endParaRPr lang="az-Latn-AZ" sz="28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endParaRPr lang="az-Latn-AZ" sz="28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r>
              <a:rPr lang="az-Latn-AZ" sz="28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                                         </a:t>
            </a:r>
            <a:r>
              <a:rPr lang="az-Latn-AZ" sz="36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Təşəkkürlər...</a:t>
            </a:r>
            <a:endParaRPr lang="ru-TR" sz="3600" dirty="0"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30804-3AE4-7649-9791-10DDC55A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9" y="446207"/>
            <a:ext cx="7686262" cy="53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F647A-3E7B-FC44-A496-C275A541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Revmatoid Artrit </a:t>
            </a:r>
            <a:br>
              <a:rPr lang="az-Latn-AZ" dirty="0"/>
            </a:br>
            <a:r>
              <a:rPr lang="az-Latn-AZ" dirty="0"/>
              <a:t>Kardiak zədələnmə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3FBC4-8066-9741-AB39-A672E610A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488" y="864108"/>
            <a:ext cx="7660980" cy="5120640"/>
          </a:xfrm>
        </p:spPr>
        <p:txBody>
          <a:bodyPr>
            <a:normAutofit/>
          </a:bodyPr>
          <a:lstStyle/>
          <a:p>
            <a:r>
              <a:rPr lang="az-Latn-AZ" sz="2800" dirty="0"/>
              <a:t>RA – də ən çox rastlanan patalogiya perikardit,miyokardit və ritm pozulmalarıdır. </a:t>
            </a:r>
          </a:p>
          <a:p>
            <a:r>
              <a:rPr lang="az-Latn-AZ" sz="2800" dirty="0"/>
              <a:t>İlərləyən xəstəlik zamanı qapaqlarda düyünlər və koranar arteryalarda vaskulit kimi əlamətlər görülə bilər. </a:t>
            </a:r>
            <a:endParaRPr lang="ru-TR" sz="2800" dirty="0"/>
          </a:p>
        </p:txBody>
      </p:sp>
    </p:spTree>
    <p:extLst>
      <p:ext uri="{BB962C8B-B14F-4D97-AF65-F5344CB8AC3E}">
        <p14:creationId xmlns:p14="http://schemas.microsoft.com/office/powerpoint/2010/main" val="59968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9F38C-CEEF-E940-B15F-24E43E20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SLE </a:t>
            </a:r>
            <a:br>
              <a:rPr lang="az-Latn-AZ" dirty="0"/>
            </a:br>
            <a:r>
              <a:rPr lang="az-Latn-AZ" dirty="0"/>
              <a:t>(Qırmızı Qurd Eşenəyi)</a:t>
            </a:r>
            <a:br>
              <a:rPr lang="az-Latn-AZ" dirty="0"/>
            </a:br>
            <a:r>
              <a:rPr lang="az-Latn-AZ" dirty="0"/>
              <a:t>kardiak zədələnmə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C9DA7-1F0B-6044-87A8-6155572E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dirty="0"/>
              <a:t>Kardiak patologiyalar çox genişdir. Perikard, miyokard, qapaq zədələnməsi, ritm pozulmaları və koronar arteriyalar zədələnə bilir. Ən çox rtastlanan perikarditdir və xəsətlərin 25% də aşkarlana bilər. </a:t>
            </a:r>
          </a:p>
          <a:p>
            <a:r>
              <a:rPr lang="az-Latn-AZ" sz="2800" dirty="0"/>
              <a:t>Libman-Sacks endokarditi əsasən səssiz seyr edir. İlərləyən zamanlarda qapaq xəstəliyinə və trombemboliyaya səbəb ola bilir.</a:t>
            </a:r>
          </a:p>
        </p:txBody>
      </p:sp>
    </p:spTree>
    <p:extLst>
      <p:ext uri="{BB962C8B-B14F-4D97-AF65-F5344CB8AC3E}">
        <p14:creationId xmlns:p14="http://schemas.microsoft.com/office/powerpoint/2010/main" val="244397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6BF13-CB53-3049-B440-F71D5BBF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Vaskulit Kardiak zədələnmələr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B1578-B823-774E-A075-3A943A93F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sz="2800" dirty="0"/>
              <a:t>Miyokardit, Perikardit, İşemiya kimi əlamətlərlə biruzə verə bilər. Böyük damar vaskulitlərində isə xüsusən Takayasu arteritində sağ ventrikul , ciddi sağ mədəcik yüklənilməsi görülməsi mümkündür.</a:t>
            </a:r>
          </a:p>
          <a:p>
            <a:endParaRPr lang="ru-TR" dirty="0"/>
          </a:p>
        </p:txBody>
      </p:sp>
    </p:spTree>
    <p:extLst>
      <p:ext uri="{BB962C8B-B14F-4D97-AF65-F5344CB8AC3E}">
        <p14:creationId xmlns:p14="http://schemas.microsoft.com/office/powerpoint/2010/main" val="243618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A43CA-DEC7-8048-A6E4-528E29F4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Ailəvi Ağdəniz Xəstəliyi (FMF)</a:t>
            </a:r>
            <a:br>
              <a:rPr lang="az-Latn-AZ" dirty="0"/>
            </a:br>
            <a:r>
              <a:rPr lang="az-Latn-AZ" dirty="0"/>
              <a:t>Kardiak zədələnmə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9A29E-61FB-F24B-A943-6BA55BE4F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dirty="0"/>
              <a:t>Şiddətli döşqəfəsi ağrısı , nəfəs darlığı, ritm pozulması və s. kimi ağrılarla qaşımıza çıxa bilər.</a:t>
            </a:r>
          </a:p>
          <a:p>
            <a:r>
              <a:rPr lang="az-Latn-AZ" sz="2800" dirty="0"/>
              <a:t>FMF-in ən çox rastlanan ürək patologiyası Perikarditdir. Lakin sıxlığı barədə hələki tam dəqiq məlumat yoxdur.</a:t>
            </a:r>
            <a:endParaRPr lang="ru-TR" sz="2800" dirty="0"/>
          </a:p>
        </p:txBody>
      </p:sp>
    </p:spTree>
    <p:extLst>
      <p:ext uri="{BB962C8B-B14F-4D97-AF65-F5344CB8AC3E}">
        <p14:creationId xmlns:p14="http://schemas.microsoft.com/office/powerpoint/2010/main" val="160637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B7D4D-1805-D547-9A22-74FAA5A4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Sklerodermiya Kardiak zədələnmə.</a:t>
            </a:r>
            <a:br>
              <a:rPr lang="az-Latn-AZ" dirty="0"/>
            </a:br>
            <a:r>
              <a:rPr lang="az-Latn-AZ" dirty="0"/>
              <a:t>PAH (pulmonar arterya hipertenziyası)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013B4-5E56-B347-A3FA-6A5AD49AA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313" y="742221"/>
            <a:ext cx="8282608" cy="5364414"/>
          </a:xfrm>
        </p:spPr>
        <p:txBody>
          <a:bodyPr>
            <a:normAutofit/>
          </a:bodyPr>
          <a:lstStyle/>
          <a:p>
            <a:r>
              <a:rPr lang="az-Latn-AZ" sz="2800" dirty="0"/>
              <a:t>PA təyziqində artış pis prognozla ilərləyən SSC əlamətlərindən biridir. </a:t>
            </a:r>
          </a:p>
          <a:p>
            <a:r>
              <a:rPr lang="az-Latn-AZ" sz="2800" dirty="0"/>
              <a:t>PAH üçün öncədən  təxmin edilən risk faktorları - uzun müddətli xəstəlik hekayəsi, kapilleroskopiyada anormallıqlar, anti-sentromer antikorların varlığı, digital yaralar, Afs antikorlarının varlığı və s. </a:t>
            </a:r>
          </a:p>
          <a:p>
            <a:r>
              <a:rPr lang="az-Latn-AZ" sz="2800" dirty="0"/>
              <a:t>Diaqnoz- exokardioqrafiya, SFT, DLCO və pro-BNP varlığı ilə aşkarlana bilər. Yüksək riskli xəstələrdə isə sağ ürək katetirizasyası uyğundur.</a:t>
            </a:r>
          </a:p>
          <a:p>
            <a:r>
              <a:rPr lang="az-Latn-AZ" sz="2800" dirty="0"/>
              <a:t>SCL-70 antikoru pozitiv olanlarda PAH görülmə sıxlığı daha çoxdur.</a:t>
            </a:r>
            <a:endParaRPr lang="ru-TR" sz="2800" dirty="0"/>
          </a:p>
        </p:txBody>
      </p:sp>
    </p:spTree>
    <p:extLst>
      <p:ext uri="{BB962C8B-B14F-4D97-AF65-F5344CB8AC3E}">
        <p14:creationId xmlns:p14="http://schemas.microsoft.com/office/powerpoint/2010/main" val="108889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DBB-AE1D-3743-9BF9-7E95A589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Sarkoidoz Kardiak zədələnməsi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4814B-89E5-924E-9FCD-3F605FAB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585" y="915717"/>
            <a:ext cx="8492496" cy="5673680"/>
          </a:xfrm>
        </p:spPr>
        <p:txBody>
          <a:bodyPr>
            <a:normAutofit/>
          </a:bodyPr>
          <a:lstStyle/>
          <a:p>
            <a:r>
              <a:rPr lang="az-Latn-AZ" dirty="0"/>
              <a:t>İlk dəfə Kardiak Sarkoidoz 1929-cu ildə otopsiyada epikardial qranilomların görülməsi ilə diaqnoz olaraq bildirilmişdir. Sonradan biopsi ilə ümumi sarkoidozların 50-80% kimi yüksək bir qismində bildirilmişdir. Gedişatı mortaldır və 5 illik bir araşdırmada ölüm faizi 25-66%-dir.</a:t>
            </a:r>
          </a:p>
          <a:p>
            <a:r>
              <a:rPr lang="tr-TR" dirty="0">
                <a:effectLst/>
                <a:latin typeface="Calibri" panose="020F0502020204030204" pitchFamily="34" charset="0"/>
              </a:rPr>
              <a:t>KS </a:t>
            </a:r>
            <a:r>
              <a:rPr lang="tr-TR" dirty="0" err="1">
                <a:effectLst/>
                <a:latin typeface="Calibri" panose="020F0502020204030204" pitchFamily="34" charset="0"/>
              </a:rPr>
              <a:t>ən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çox</a:t>
            </a:r>
            <a:r>
              <a:rPr lang="tr-TR" dirty="0">
                <a:effectLst/>
                <a:latin typeface="Calibri" panose="020F0502020204030204" pitchFamily="34" charset="0"/>
              </a:rPr>
              <a:t> sık miyokardı ve </a:t>
            </a:r>
            <a:r>
              <a:rPr lang="tr-TR" dirty="0" err="1">
                <a:effectLst/>
                <a:latin typeface="Calibri" panose="020F0502020204030204" pitchFamily="34" charset="0"/>
              </a:rPr>
              <a:t>gidərək</a:t>
            </a:r>
            <a:r>
              <a:rPr lang="tr-TR" dirty="0">
                <a:effectLst/>
                <a:latin typeface="Calibri" panose="020F0502020204030204" pitchFamily="34" charset="0"/>
              </a:rPr>
              <a:t> azalan </a:t>
            </a:r>
            <a:r>
              <a:rPr lang="tr-TR" dirty="0" err="1">
                <a:effectLst/>
                <a:latin typeface="Calibri" panose="020F0502020204030204" pitchFamily="34" charset="0"/>
              </a:rPr>
              <a:t>sıxlıqda</a:t>
            </a:r>
            <a:r>
              <a:rPr lang="tr-TR" dirty="0">
                <a:effectLst/>
                <a:latin typeface="Calibri" panose="020F0502020204030204" pitchFamily="34" charset="0"/>
              </a:rPr>
              <a:t> olmak </a:t>
            </a:r>
            <a:r>
              <a:rPr lang="tr-TR" dirty="0" err="1">
                <a:effectLst/>
                <a:latin typeface="Calibri" panose="020F0502020204030204" pitchFamily="34" charset="0"/>
              </a:rPr>
              <a:t>üzere</a:t>
            </a:r>
            <a:r>
              <a:rPr lang="tr-TR" dirty="0">
                <a:effectLst/>
                <a:latin typeface="Calibri" panose="020F0502020204030204" pitchFamily="34" charset="0"/>
              </a:rPr>
              <a:t> bazal </a:t>
            </a:r>
            <a:r>
              <a:rPr lang="tr-TR" dirty="0" err="1">
                <a:effectLst/>
                <a:latin typeface="Calibri" panose="020F0502020204030204" pitchFamily="34" charset="0"/>
              </a:rPr>
              <a:t>ventrikulyar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septumu</a:t>
            </a:r>
            <a:r>
              <a:rPr lang="tr-TR" dirty="0">
                <a:effectLst/>
                <a:latin typeface="Calibri" panose="020F0502020204030204" pitchFamily="34" charset="0"/>
              </a:rPr>
              <a:t>, sol </a:t>
            </a:r>
            <a:r>
              <a:rPr lang="tr-TR" dirty="0" err="1">
                <a:effectLst/>
                <a:latin typeface="Calibri" panose="020F0502020204030204" pitchFamily="34" charset="0"/>
              </a:rPr>
              <a:t>ventrikul</a:t>
            </a:r>
            <a:r>
              <a:rPr lang="tr-TR" dirty="0" err="1">
                <a:latin typeface="Calibri" panose="020F0502020204030204" pitchFamily="34" charset="0"/>
              </a:rPr>
              <a:t>un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sərbəst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divarını</a:t>
            </a:r>
            <a:r>
              <a:rPr lang="tr-TR" dirty="0">
                <a:effectLst/>
                <a:latin typeface="Calibri" panose="020F0502020204030204" pitchFamily="34" charset="0"/>
              </a:rPr>
              <a:t>, </a:t>
            </a:r>
            <a:r>
              <a:rPr lang="tr-TR" dirty="0" err="1">
                <a:effectLst/>
                <a:latin typeface="Calibri" panose="020F0502020204030204" pitchFamily="34" charset="0"/>
              </a:rPr>
              <a:t>papilyar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əzələləri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və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sag</a:t>
            </a:r>
            <a:r>
              <a:rPr lang="tr-TR" dirty="0">
                <a:effectLst/>
                <a:latin typeface="Calibri" panose="020F0502020204030204" pitchFamily="34" charset="0"/>
              </a:rPr>
              <a:t>̆ </a:t>
            </a:r>
            <a:r>
              <a:rPr lang="tr-TR" dirty="0" err="1">
                <a:effectLst/>
                <a:latin typeface="Calibri" panose="020F0502020204030204" pitchFamily="34" charset="0"/>
              </a:rPr>
              <a:t>ventrikulu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tutabilər</a:t>
            </a:r>
            <a:r>
              <a:rPr lang="tr-TR" dirty="0">
                <a:effectLst/>
                <a:latin typeface="Calibri" panose="020F0502020204030204" pitchFamily="34" charset="0"/>
              </a:rPr>
              <a:t> . </a:t>
            </a:r>
            <a:r>
              <a:rPr lang="tr-TR" dirty="0" err="1">
                <a:effectLst/>
                <a:latin typeface="Calibri" panose="020F0502020204030204" pitchFamily="34" charset="0"/>
              </a:rPr>
              <a:t>Nadirən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koronar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arteriya</a:t>
            </a:r>
            <a:r>
              <a:rPr lang="tr-TR" dirty="0">
                <a:effectLst/>
                <a:latin typeface="Calibri" panose="020F0502020204030204" pitchFamily="34" charset="0"/>
              </a:rPr>
              <a:t> tutulumuna </a:t>
            </a:r>
            <a:r>
              <a:rPr lang="tr-TR" dirty="0" err="1">
                <a:effectLst/>
                <a:latin typeface="Calibri" panose="020F0502020204030204" pitchFamily="34" charset="0"/>
              </a:rPr>
              <a:t>bağlı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miyokardiyal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işemiya</a:t>
            </a:r>
            <a:r>
              <a:rPr lang="tr-TR" dirty="0">
                <a:effectLst/>
                <a:latin typeface="Calibri" panose="020F0502020204030204" pitchFamily="34" charset="0"/>
              </a:rPr>
              <a:t> veya </a:t>
            </a:r>
            <a:r>
              <a:rPr lang="tr-TR" dirty="0" err="1">
                <a:latin typeface="Calibri" panose="020F0502020204030204" pitchFamily="34" charset="0"/>
              </a:rPr>
              <a:t>i</a:t>
            </a:r>
            <a:r>
              <a:rPr lang="tr-TR" dirty="0" err="1">
                <a:effectLst/>
                <a:latin typeface="Calibri" panose="020F0502020204030204" pitchFamily="34" charset="0"/>
              </a:rPr>
              <a:t>nfarkt</a:t>
            </a:r>
            <a:r>
              <a:rPr lang="tr-TR" dirty="0" err="1">
                <a:latin typeface="Calibri" panose="020F0502020204030204" pitchFamily="34" charset="0"/>
              </a:rPr>
              <a:t>a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səbəb</a:t>
            </a:r>
            <a:r>
              <a:rPr lang="tr-TR" dirty="0">
                <a:latin typeface="Calibri" panose="020F0502020204030204" pitchFamily="34" charset="0"/>
              </a:rPr>
              <a:t> ola </a:t>
            </a:r>
            <a:r>
              <a:rPr lang="tr-TR" dirty="0" err="1">
                <a:latin typeface="Calibri" panose="020F0502020204030204" pitchFamily="34" charset="0"/>
              </a:rPr>
              <a:t>bilər</a:t>
            </a:r>
            <a:r>
              <a:rPr lang="tr-TR" dirty="0">
                <a:latin typeface="Calibri" panose="020F0502020204030204" pitchFamily="34" charset="0"/>
              </a:rPr>
              <a:t>.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KS’a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bağlı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miyokardiyal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fibrozis</a:t>
            </a:r>
            <a:r>
              <a:rPr lang="tr-TR" dirty="0">
                <a:effectLst/>
                <a:latin typeface="Calibri" panose="020F0502020204030204" pitchFamily="34" charset="0"/>
              </a:rPr>
              <a:t> tipik </a:t>
            </a:r>
            <a:r>
              <a:rPr lang="tr-TR" dirty="0" err="1">
                <a:effectLst/>
                <a:latin typeface="Calibri" panose="020F0502020204030204" pitchFamily="34" charset="0"/>
              </a:rPr>
              <a:t>olaraq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vaskulyar</a:t>
            </a:r>
            <a:r>
              <a:rPr lang="tr-TR" dirty="0">
                <a:effectLst/>
                <a:latin typeface="Calibri" panose="020F0502020204030204" pitchFamily="34" charset="0"/>
              </a:rPr>
              <a:t> olmayan bir </a:t>
            </a:r>
            <a:r>
              <a:rPr lang="tr-TR" dirty="0" err="1">
                <a:effectLst/>
                <a:latin typeface="Calibri" panose="020F0502020204030204" pitchFamily="34" charset="0"/>
              </a:rPr>
              <a:t>əlamət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göstericisidir</a:t>
            </a:r>
            <a:r>
              <a:rPr lang="tr-TR" dirty="0">
                <a:effectLst/>
                <a:latin typeface="Calibri" panose="020F0502020204030204" pitchFamily="34" charset="0"/>
              </a:rPr>
              <a:t> ve </a:t>
            </a:r>
            <a:r>
              <a:rPr lang="tr-TR" dirty="0" err="1">
                <a:effectLst/>
                <a:latin typeface="Calibri" panose="020F0502020204030204" pitchFamily="34" charset="0"/>
              </a:rPr>
              <a:t>bəzən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öncəki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aktiv</a:t>
            </a:r>
            <a:r>
              <a:rPr lang="tr-TR" dirty="0">
                <a:effectLst/>
                <a:latin typeface="Calibri" panose="020F0502020204030204" pitchFamily="34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</a:rPr>
              <a:t>KS’un</a:t>
            </a:r>
            <a:r>
              <a:rPr lang="tr-TR" dirty="0">
                <a:effectLst/>
                <a:latin typeface="Calibri" panose="020F0502020204030204" pitchFamily="34" charset="0"/>
              </a:rPr>
              <a:t> tek </a:t>
            </a:r>
            <a:r>
              <a:rPr lang="tr-TR" dirty="0" err="1">
                <a:effectLst/>
                <a:latin typeface="Calibri" panose="020F0502020204030204" pitchFamily="34" charset="0"/>
              </a:rPr>
              <a:t>isbatıdır</a:t>
            </a:r>
            <a:r>
              <a:rPr lang="tr-TR" dirty="0">
                <a:latin typeface="Calibri" panose="020F0502020204030204" pitchFamily="34" charset="0"/>
              </a:rPr>
              <a:t>.</a:t>
            </a:r>
          </a:p>
          <a:p>
            <a:r>
              <a:rPr lang="tr-TR" dirty="0">
                <a:latin typeface="Calibri" panose="020F0502020204030204" pitchFamily="34" charset="0"/>
              </a:rPr>
              <a:t>Klinik </a:t>
            </a:r>
            <a:r>
              <a:rPr lang="tr-TR" dirty="0" err="1">
                <a:latin typeface="Calibri" panose="020F0502020204030204" pitchFamily="34" charset="0"/>
              </a:rPr>
              <a:t>olaraq</a:t>
            </a:r>
            <a:r>
              <a:rPr lang="tr-TR" dirty="0">
                <a:latin typeface="Calibri" panose="020F0502020204030204" pitchFamily="34" charset="0"/>
              </a:rPr>
              <a:t>- ciddi </a:t>
            </a:r>
            <a:r>
              <a:rPr lang="tr-TR" dirty="0" err="1">
                <a:latin typeface="Calibri" panose="020F0502020204030204" pitchFamily="34" charset="0"/>
              </a:rPr>
              <a:t>ritm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pozulmalarına</a:t>
            </a:r>
            <a:r>
              <a:rPr lang="tr-TR" dirty="0">
                <a:latin typeface="Calibri" panose="020F0502020204030204" pitchFamily="34" charset="0"/>
              </a:rPr>
              <a:t> , </a:t>
            </a:r>
            <a:r>
              <a:rPr lang="tr-TR" dirty="0" err="1">
                <a:latin typeface="Calibri" panose="020F0502020204030204" pitchFamily="34" charset="0"/>
              </a:rPr>
              <a:t>ürək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yetməzliyinə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və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ölümə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səbəb</a:t>
            </a:r>
            <a:r>
              <a:rPr lang="tr-TR" dirty="0">
                <a:latin typeface="Calibri" panose="020F0502020204030204" pitchFamily="34" charset="0"/>
              </a:rPr>
              <a:t> ola </a:t>
            </a:r>
            <a:r>
              <a:rPr lang="tr-TR" dirty="0" err="1">
                <a:latin typeface="Calibri" panose="020F0502020204030204" pitchFamily="34" charset="0"/>
              </a:rPr>
              <a:t>bilər</a:t>
            </a:r>
            <a:r>
              <a:rPr lang="tr-TR" dirty="0">
                <a:latin typeface="Calibri" panose="020F0502020204030204" pitchFamily="34" charset="0"/>
              </a:rPr>
              <a:t>.</a:t>
            </a:r>
          </a:p>
          <a:p>
            <a:r>
              <a:rPr lang="tr-TR" dirty="0">
                <a:latin typeface="Calibri" panose="020F0502020204030204" pitchFamily="34" charset="0"/>
              </a:rPr>
              <a:t>KS </a:t>
            </a:r>
            <a:r>
              <a:rPr lang="tr-TR" dirty="0" err="1">
                <a:latin typeface="Calibri" panose="020F0502020204030204" pitchFamily="34" charset="0"/>
              </a:rPr>
              <a:t>diaqnozu</a:t>
            </a:r>
            <a:r>
              <a:rPr lang="tr-TR" dirty="0">
                <a:latin typeface="Calibri" panose="020F0502020204030204" pitchFamily="34" charset="0"/>
              </a:rPr>
              <a:t> – 2006 </a:t>
            </a:r>
            <a:r>
              <a:rPr lang="tr-TR" dirty="0" err="1">
                <a:latin typeface="Calibri" panose="020F0502020204030204" pitchFamily="34" charset="0"/>
              </a:rPr>
              <a:t>cı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ildə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Yaponya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Səhiyyə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Nazirliyinin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və</a:t>
            </a:r>
            <a:r>
              <a:rPr lang="tr-TR" dirty="0">
                <a:latin typeface="Calibri" panose="020F0502020204030204" pitchFamily="34" charset="0"/>
              </a:rPr>
              <a:t> 2014 </a:t>
            </a:r>
            <a:r>
              <a:rPr lang="tr-TR" dirty="0" err="1">
                <a:latin typeface="Calibri" panose="020F0502020204030204" pitchFamily="34" charset="0"/>
              </a:rPr>
              <a:t>cü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ildə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isə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Ürək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Ritm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Dərnəyinin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ərsəyə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gətirdiyi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klassifikasyalara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uyğun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qoyulur</a:t>
            </a:r>
            <a:r>
              <a:rPr lang="tr-TR" dirty="0">
                <a:latin typeface="Calibri" panose="020F0502020204030204" pitchFamily="34" charset="0"/>
              </a:rPr>
              <a:t>. </a:t>
            </a:r>
            <a:r>
              <a:rPr lang="tr-TR" dirty="0" err="1">
                <a:latin typeface="Calibri" panose="020F0502020204030204" pitchFamily="34" charset="0"/>
              </a:rPr>
              <a:t>Qızıl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qayda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endomiyokardial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biopsiya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və</a:t>
            </a:r>
            <a:r>
              <a:rPr lang="tr-TR" dirty="0">
                <a:latin typeface="Calibri" panose="020F0502020204030204" pitchFamily="34" charset="0"/>
              </a:rPr>
              <a:t>  </a:t>
            </a:r>
            <a:r>
              <a:rPr lang="tr-TR" dirty="0" err="1">
                <a:latin typeface="Calibri" panose="020F0502020204030204" pitchFamily="34" charset="0"/>
              </a:rPr>
              <a:t>ən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müasir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və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qeyri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invaziv</a:t>
            </a:r>
            <a:r>
              <a:rPr lang="tr-TR" dirty="0">
                <a:latin typeface="Calibri" panose="020F0502020204030204" pitchFamily="34" charset="0"/>
              </a:rPr>
              <a:t> PET/BT </a:t>
            </a:r>
            <a:r>
              <a:rPr lang="tr-TR" dirty="0" err="1">
                <a:latin typeface="Calibri" panose="020F0502020204030204" pitchFamily="34" charset="0"/>
              </a:rPr>
              <a:t>ilə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diaqnoz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qoyula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biləcəyi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bildirilmişdir</a:t>
            </a:r>
            <a:r>
              <a:rPr lang="tr-TR" dirty="0">
                <a:latin typeface="Calibri" panose="020F0502020204030204" pitchFamily="34" charset="0"/>
              </a:rPr>
              <a:t>.</a:t>
            </a:r>
            <a:endParaRPr lang="tr-TR" dirty="0"/>
          </a:p>
          <a:p>
            <a:endParaRPr lang="az-Latn-AZ" dirty="0"/>
          </a:p>
          <a:p>
            <a:endParaRPr lang="ru-TR" dirty="0"/>
          </a:p>
        </p:txBody>
      </p:sp>
    </p:spTree>
    <p:extLst>
      <p:ext uri="{BB962C8B-B14F-4D97-AF65-F5344CB8AC3E}">
        <p14:creationId xmlns:p14="http://schemas.microsoft.com/office/powerpoint/2010/main" val="14313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F3511-9859-0544-9B83-36D07380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Klinik Hal -1</a:t>
            </a:r>
            <a:endParaRPr lang="ru-T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E84C3-6071-C74D-B7C3-6BBDEE23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0" y="864108"/>
            <a:ext cx="7709748" cy="5120640"/>
          </a:xfrm>
        </p:spPr>
        <p:txBody>
          <a:bodyPr/>
          <a:lstStyle/>
          <a:p>
            <a:r>
              <a:rPr lang="az-Latn-AZ" dirty="0"/>
              <a:t>53 yaşında qadın xəstə </a:t>
            </a:r>
          </a:p>
          <a:p>
            <a:pPr marL="0" indent="0">
              <a:buNone/>
            </a:pPr>
            <a:r>
              <a:rPr lang="az-Latn-AZ" dirty="0"/>
              <a:t>2022-ci il 1ci aydan başlayaraq döş qəfəsində (xüsusən sternum arxasında) , hər iki çiyində, beldə, kürəkdə ağrı hissi ilə müraciət edir. </a:t>
            </a:r>
          </a:p>
          <a:p>
            <a:pPr marL="0" indent="0">
              <a:buNone/>
            </a:pPr>
            <a:r>
              <a:rPr lang="az-Latn-AZ" dirty="0"/>
              <a:t>İlkin olaraq Kardioloq müayinəsi.</a:t>
            </a:r>
          </a:p>
          <a:p>
            <a:pPr marL="0" indent="0">
              <a:buNone/>
            </a:pPr>
            <a:r>
              <a:rPr lang="az-Latn-AZ" dirty="0"/>
              <a:t>A/T - 150/90</a:t>
            </a:r>
          </a:p>
          <a:p>
            <a:pPr marL="0" indent="0">
              <a:buNone/>
            </a:pPr>
            <a:r>
              <a:rPr lang="az-Latn-AZ" dirty="0"/>
              <a:t>Ritmi – sinus</a:t>
            </a:r>
          </a:p>
          <a:p>
            <a:pPr marL="0" indent="0">
              <a:buNone/>
            </a:pPr>
            <a:r>
              <a:rPr lang="az-Latn-AZ" dirty="0"/>
              <a:t>EKQ 1-ci aydakı görüntüsü </a:t>
            </a:r>
            <a:endParaRPr lang="ru-TR" dirty="0"/>
          </a:p>
        </p:txBody>
      </p:sp>
    </p:spTree>
    <p:extLst>
      <p:ext uri="{BB962C8B-B14F-4D97-AF65-F5344CB8AC3E}">
        <p14:creationId xmlns:p14="http://schemas.microsoft.com/office/powerpoint/2010/main" val="373211645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1972</TotalTime>
  <Words>882</Words>
  <Application>Microsoft Macintosh PowerPoint</Application>
  <PresentationFormat>Широкоэкранный</PresentationFormat>
  <Paragraphs>107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Brush Script MT</vt:lpstr>
      <vt:lpstr>Calibri</vt:lpstr>
      <vt:lpstr>Corbel</vt:lpstr>
      <vt:lpstr>Wingdings 2</vt:lpstr>
      <vt:lpstr>Рамка</vt:lpstr>
      <vt:lpstr>Revmatolojik Xəstəliklərdə Kardiovaskulyar risk faktoru.</vt:lpstr>
      <vt:lpstr>Ən çox Kardiak zədələnmə ilə qarşımıza çıxan Revmatizmal xəstəliklər</vt:lpstr>
      <vt:lpstr>Revmatoid Artrit  Kardiak zədələnmə</vt:lpstr>
      <vt:lpstr>SLE  (Qırmızı Qurd Eşenəyi) kardiak zədələnmə</vt:lpstr>
      <vt:lpstr>Vaskulit Kardiak zədələnmələr</vt:lpstr>
      <vt:lpstr>Ailəvi Ağdəniz Xəstəliyi (FMF) Kardiak zədələnmə</vt:lpstr>
      <vt:lpstr>Sklerodermiya Kardiak zədələnmə. PAH (pulmonar arterya hipertenziyası)</vt:lpstr>
      <vt:lpstr>Sarkoidoz Kardiak zədələnməsi</vt:lpstr>
      <vt:lpstr>Klinik Hal -1</vt:lpstr>
      <vt:lpstr>EKQ 1-ci ay </vt:lpstr>
      <vt:lpstr>EXO və Stress test nəticəsi</vt:lpstr>
      <vt:lpstr>2-ci ay 2022 ci il Angiografiya müayinəsi və stent qərarı verilir. Və icra olunur</vt:lpstr>
      <vt:lpstr>3-cü ay 2022 ci il. Xəstənin döş qəfəsindəki ağrıları davam edir yanaşı olaraq fiziki hərəkətlə artan təngnəfəslik və  xüsusən səhərlər olan bəlğəm ifrazı. Kontrol EKQ müayinəsi </vt:lpstr>
      <vt:lpstr>Müayinələri  A/T 155/90 Ritmi 160 1+ pretibial ödem  EXO normal</vt:lpstr>
      <vt:lpstr>Müalicə </vt:lpstr>
      <vt:lpstr>6 cı ay 2022 ci il Döş qəfəsində ağrı davam edir. Ayaqlarda ağrı, ara-sıra olan kəsgin baş və boyun ağrıları. Burun axıntısı şikayəti</vt:lpstr>
      <vt:lpstr>11 ci ay 2022 ci il ani huş itirmə ilə və ağır vəziyyətdə Nevrologiya Reanimasiyasına yatırılır.</vt:lpstr>
      <vt:lpstr>Oynaq USG</vt:lpstr>
      <vt:lpstr>   Müayinələr</vt:lpstr>
      <vt:lpstr>  Əsas xəstəlik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Revmatolojik Xəstəliklərdə Kardiovaskulyar risk faktoru.</dc:title>
  <dc:creator>Microsoft Office User</dc:creator>
  <cp:lastModifiedBy>Microsoft Office User</cp:lastModifiedBy>
  <cp:revision>3</cp:revision>
  <dcterms:created xsi:type="dcterms:W3CDTF">2022-12-06T15:17:52Z</dcterms:created>
  <dcterms:modified xsi:type="dcterms:W3CDTF">2022-12-11T08:29:47Z</dcterms:modified>
</cp:coreProperties>
</file>